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3" r:id="rId3"/>
    <p:sldId id="274" r:id="rId4"/>
    <p:sldId id="275" r:id="rId5"/>
    <p:sldId id="276" r:id="rId6"/>
    <p:sldId id="277" r:id="rId7"/>
    <p:sldId id="278" r:id="rId8"/>
    <p:sldId id="279" r:id="rId9"/>
    <p:sldId id="280" r:id="rId10"/>
    <p:sldId id="281" r:id="rId11"/>
    <p:sldId id="282" r:id="rId12"/>
    <p:sldId id="283" r:id="rId13"/>
    <p:sldId id="284" r:id="rId1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7558626-4F56-4A06-BF31-DAAEB420472A}"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F626251-BDF6-4F28-8A42-935C64199960}"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960310-99B0-4D90-8557-35F63E95DF58}"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FF858D7-69DD-4FA9-9E0C-9E95248254AB}"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7C5E27D-ABC2-4B8C-BEEB-E48DBCC95F34}"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82331EA-07C4-4A43-9C14-52BB536113F6}"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9DF1405-BA9E-442B-8D7C-3EC899D9AE63}"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A73DF7D-D3E9-43B8-A970-C77E14D76C51}"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A6CBA1B-D726-4BA8-8878-9CBD1C980965}"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9BE3CF0-AE93-4CF3-9623-B3932D2FAE5A}"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69B7A01-726F-4AB0-AFC3-0E47C4530930}"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911DC-6CA4-494D-9533-F1A47CBEAF43}"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t>
            </a:r>
            <a:endParaRPr lang="en-US" dirty="0"/>
          </a:p>
        </p:txBody>
      </p:sp>
      <p:sp>
        <p:nvSpPr>
          <p:cNvPr id="3" name="Content Placeholder 2"/>
          <p:cNvSpPr>
            <a:spLocks noGrp="1"/>
          </p:cNvSpPr>
          <p:nvPr>
            <p:ph idx="1"/>
          </p:nvPr>
        </p:nvSpPr>
        <p:spPr/>
        <p:txBody>
          <a:bodyPr/>
          <a:lstStyle/>
          <a:p>
            <a:r>
              <a:rPr lang="en-US" dirty="0" smtClean="0"/>
              <a:t>In a case study, a specific case is examined, often with the intent of examining an issue with the case illustrating the complexity of the issue. </a:t>
            </a:r>
            <a:endParaRPr lang="en-US" dirty="0" smtClean="0"/>
          </a:p>
          <a:p>
            <a:r>
              <a:rPr lang="en-US" dirty="0" smtClean="0"/>
              <a:t>Detailed </a:t>
            </a:r>
            <a:r>
              <a:rPr lang="en-US" dirty="0" smtClean="0"/>
              <a:t>study of a single individual (Evans &amp; Rooney, 2011).</a:t>
            </a:r>
          </a:p>
          <a:p>
            <a:r>
              <a:rPr lang="en-US" dirty="0" smtClean="0"/>
              <a:t>A research project which involves the detailed exploration of a single case (Hayes , 2000).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Reading, </a:t>
            </a:r>
            <a:r>
              <a:rPr lang="en-US" dirty="0" smtClean="0"/>
              <a:t>memoing (Read </a:t>
            </a:r>
            <a:r>
              <a:rPr lang="en-US" dirty="0"/>
              <a:t>through text, make margin notes, form initial </a:t>
            </a:r>
            <a:r>
              <a:rPr lang="en-US" dirty="0" smtClean="0"/>
              <a:t>codes) </a:t>
            </a:r>
          </a:p>
          <a:p>
            <a:r>
              <a:rPr lang="en-US" dirty="0"/>
              <a:t>Describing the data into codes and </a:t>
            </a:r>
            <a:r>
              <a:rPr lang="en-US" dirty="0" smtClean="0"/>
              <a:t>theme (</a:t>
            </a:r>
            <a:r>
              <a:rPr lang="en-US" dirty="0"/>
              <a:t>Describe the case and its context </a:t>
            </a:r>
            <a:r>
              <a:rPr lang="en-US" dirty="0" smtClean="0"/>
              <a:t>)</a:t>
            </a:r>
            <a:r>
              <a:rPr lang="en-US" dirty="0"/>
              <a:t>	</a:t>
            </a:r>
          </a:p>
          <a:p>
            <a:r>
              <a:rPr lang="en-US" dirty="0"/>
              <a:t>Classifying the data into codes and themes </a:t>
            </a:r>
            <a:r>
              <a:rPr lang="en-US" dirty="0" smtClean="0"/>
              <a:t>(</a:t>
            </a:r>
            <a:r>
              <a:rPr lang="en-US" dirty="0"/>
              <a:t>Use categorical aggregation to establish themes or </a:t>
            </a:r>
            <a:r>
              <a:rPr lang="en-US" dirty="0" smtClean="0"/>
              <a:t>patterns)</a:t>
            </a:r>
          </a:p>
          <a:p>
            <a:r>
              <a:rPr lang="en-US" dirty="0"/>
              <a:t>Interpreting </a:t>
            </a:r>
            <a:r>
              <a:rPr lang="en-US" dirty="0" smtClean="0"/>
              <a:t>the </a:t>
            </a:r>
            <a:r>
              <a:rPr lang="en-US" dirty="0"/>
              <a:t>data </a:t>
            </a:r>
            <a:r>
              <a:rPr lang="en-US" dirty="0" smtClean="0"/>
              <a:t>(</a:t>
            </a:r>
            <a:r>
              <a:rPr lang="en-US" dirty="0"/>
              <a:t>Use direct </a:t>
            </a:r>
            <a:r>
              <a:rPr lang="en-US" dirty="0" smtClean="0"/>
              <a:t>interpretation, Develop </a:t>
            </a:r>
            <a:r>
              <a:rPr lang="en-US" dirty="0"/>
              <a:t>naturalistic generalizations of what was “learned</a:t>
            </a:r>
            <a:r>
              <a:rPr lang="en-US" dirty="0" smtClean="0"/>
              <a:t>”)</a:t>
            </a:r>
            <a:r>
              <a:rPr lang="en-US" dirty="0"/>
              <a:t>		</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a:t>Representing, visualizing the </a:t>
            </a:r>
            <a:r>
              <a:rPr lang="en-US" dirty="0" smtClean="0"/>
              <a:t>data (</a:t>
            </a:r>
            <a:r>
              <a:rPr lang="en-US" dirty="0"/>
              <a:t>Present in-depth picture of the case (or cases) using narrative, tables, and </a:t>
            </a:r>
            <a:r>
              <a:rPr lang="en-US" dirty="0" smtClean="0"/>
              <a:t>figures)</a:t>
            </a:r>
            <a:r>
              <a:rPr lang="en-US" dirty="0"/>
              <a:t>	</a:t>
            </a:r>
          </a:p>
          <a:p>
            <a:r>
              <a:rPr lang="en-US" dirty="0" smtClean="0"/>
              <a:t> </a:t>
            </a:r>
            <a:r>
              <a:rPr lang="en-US" dirty="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writing structure</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writer opens with a vignette so that the reader can develop a vicarious experience to </a:t>
            </a:r>
            <a:r>
              <a:rPr lang="en-US" dirty="0" smtClean="0"/>
              <a:t>get </a:t>
            </a:r>
            <a:r>
              <a:rPr lang="en-US" dirty="0"/>
              <a:t>a feel for the time and place of the study</a:t>
            </a:r>
            <a:r>
              <a:rPr lang="en-US" dirty="0" smtClean="0"/>
              <a:t>.</a:t>
            </a:r>
          </a:p>
          <a:p>
            <a:r>
              <a:rPr lang="en-US" dirty="0"/>
              <a:t>Next, the researcher identifies the issue, the purpose, and the method of the study so that the reader learns about how the study came to be, the background of the writer, and the issues surrounding the case.</a:t>
            </a:r>
          </a:p>
          <a:p>
            <a:r>
              <a:rPr lang="en-US" dirty="0" smtClean="0"/>
              <a:t>This </a:t>
            </a:r>
            <a:r>
              <a:rPr lang="en-US" dirty="0"/>
              <a:t>is followed by an extensive description of the case and its context—a body of relatively uncontested data—a description the reader might make if he or she had been there</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77500" lnSpcReduction="20000"/>
          </a:bodyPr>
          <a:lstStyle/>
          <a:p>
            <a:r>
              <a:rPr lang="en-US" dirty="0"/>
              <a:t>Issues are presented next, a few key issues, so that the reader can understand the complexity of the case</a:t>
            </a:r>
            <a:r>
              <a:rPr lang="en-US" dirty="0" smtClean="0"/>
              <a:t>.</a:t>
            </a:r>
          </a:p>
          <a:p>
            <a:r>
              <a:rPr lang="en-US" dirty="0"/>
              <a:t>Next, several of the issues are probed further. At this point, too, the writer brings in both confirming and disconfirming evidence.</a:t>
            </a:r>
          </a:p>
          <a:p>
            <a:r>
              <a:rPr lang="en-US" dirty="0" smtClean="0"/>
              <a:t>Assertions </a:t>
            </a:r>
            <a:r>
              <a:rPr lang="en-US" dirty="0"/>
              <a:t>are presented, a summary of what the writer understands about the case and whether the initial naturalistic generalizations, conclusions arrived at through personal experience or offered as vicarious experiences for the reader, have been changed conceptually or challenged.</a:t>
            </a:r>
          </a:p>
          <a:p>
            <a:r>
              <a:rPr lang="en-US" dirty="0" smtClean="0"/>
              <a:t>Finally</a:t>
            </a:r>
            <a:r>
              <a:rPr lang="en-US" dirty="0"/>
              <a:t>, the writer ends with a closing vignette, an experiential note, reminding the reader that this report is one person’s encounter with a complex case.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r>
              <a:rPr lang="en-US" dirty="0" smtClean="0"/>
              <a:t>The </a:t>
            </a:r>
            <a:r>
              <a:rPr lang="en-US" dirty="0"/>
              <a:t>researcher explores an issue or problem, and a detailed understanding emerges from examining a case or several cases. It is important, too, for the researcher to have contextual material available to describe the setting for the case. Also, the researcher needs to have a wide array of information about the case to provide an in-depth picture of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Q. What </a:t>
            </a:r>
            <a:r>
              <a:rPr lang="en-US" dirty="0"/>
              <a:t>is traditionally studied? (sites or individuals) 	</a:t>
            </a:r>
          </a:p>
          <a:p>
            <a:r>
              <a:rPr lang="en-US" dirty="0"/>
              <a:t>A bounded system, such as a process, an activity, an event, a program, or multiple individuals 	</a:t>
            </a:r>
          </a:p>
          <a:p>
            <a:pPr>
              <a:buNone/>
            </a:pPr>
            <a:r>
              <a:rPr lang="en-US" dirty="0" smtClean="0"/>
              <a:t>Q. What </a:t>
            </a:r>
            <a:r>
              <a:rPr lang="en-US" dirty="0"/>
              <a:t>are typical access and rapport issues? (access and rapport) 	</a:t>
            </a:r>
          </a:p>
          <a:p>
            <a:r>
              <a:rPr lang="en-US" dirty="0"/>
              <a:t>Gaining access through the gatekeeper, gaining the confidence of participants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Q. How </a:t>
            </a:r>
            <a:r>
              <a:rPr lang="en-US" dirty="0"/>
              <a:t>does one select a site or individuals to study? (purposeful sampling strategies) 	</a:t>
            </a:r>
          </a:p>
          <a:p>
            <a:r>
              <a:rPr lang="en-US" dirty="0"/>
              <a:t>Finding a “case” or “cases,” an “atypical” case, or a “maximum variation” or “extreme” </a:t>
            </a:r>
            <a:r>
              <a:rPr lang="en-US" dirty="0" smtClean="0"/>
              <a:t>case</a:t>
            </a:r>
            <a:r>
              <a:rPr lang="en-US" dirty="0"/>
              <a:t>	</a:t>
            </a:r>
          </a:p>
          <a:p>
            <a:pPr>
              <a:buNone/>
            </a:pPr>
            <a:r>
              <a:rPr lang="en-US" dirty="0" smtClean="0"/>
              <a:t>Q. What </a:t>
            </a:r>
            <a:r>
              <a:rPr lang="en-US" dirty="0"/>
              <a:t>type of information typically is collected? (forms of data</a:t>
            </a:r>
            <a:r>
              <a:rPr lang="en-US" dirty="0" smtClean="0"/>
              <a:t>)</a:t>
            </a:r>
          </a:p>
          <a:p>
            <a:r>
              <a:rPr lang="en-US" dirty="0"/>
              <a:t>Extensive forms, such as documents and records, interviews, observation, and physical artifacts for 1 to 4 cases 	</a:t>
            </a:r>
          </a:p>
          <a:p>
            <a:pPr>
              <a:buNone/>
            </a:pPr>
            <a:r>
              <a:rPr lang="en-US" dirty="0" smtClean="0"/>
              <a:t>Q. How </a:t>
            </a:r>
            <a:r>
              <a:rPr lang="en-US" dirty="0"/>
              <a:t>is information recorded? (recording information</a:t>
            </a:r>
            <a:r>
              <a:rPr lang="en-US" dirty="0" smtClean="0"/>
              <a:t>)</a:t>
            </a:r>
            <a:r>
              <a:rPr lang="en-US" dirty="0"/>
              <a:t>	</a:t>
            </a:r>
          </a:p>
          <a:p>
            <a:r>
              <a:rPr lang="en-US" dirty="0"/>
              <a:t>Field notes, interview and observational protocols 	</a:t>
            </a:r>
          </a:p>
          <a:p>
            <a:pPr>
              <a:buNone/>
            </a:pPr>
            <a:r>
              <a:rPr lang="en-US" dirty="0" smtClean="0"/>
              <a:t> </a:t>
            </a:r>
            <a:r>
              <a:rPr lang="en-US" dirty="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buNone/>
            </a:pPr>
            <a:r>
              <a:rPr lang="en-US" dirty="0" smtClean="0"/>
              <a:t>Q. </a:t>
            </a:r>
            <a:r>
              <a:rPr lang="en-US" dirty="0"/>
              <a:t>What are common data collection issues? (field issues) 	</a:t>
            </a:r>
          </a:p>
          <a:p>
            <a:r>
              <a:rPr lang="en-US" dirty="0"/>
              <a:t>Interviewing and observing issues 	</a:t>
            </a:r>
          </a:p>
          <a:p>
            <a:pPr>
              <a:buNone/>
            </a:pPr>
            <a:r>
              <a:rPr lang="en-US" dirty="0" smtClean="0"/>
              <a:t>Q. </a:t>
            </a:r>
            <a:r>
              <a:rPr lang="en-US" dirty="0"/>
              <a:t>How is information typically stored? (storing data) 	</a:t>
            </a:r>
          </a:p>
          <a:p>
            <a:r>
              <a:rPr lang="en-US" dirty="0"/>
              <a:t>Field notes, transcriptions, computer files	</a:t>
            </a:r>
          </a:p>
          <a:p>
            <a:pPr>
              <a:buNone/>
            </a:pPr>
            <a:r>
              <a:rPr lang="en-US" dirty="0"/>
              <a:t>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92500" lnSpcReduction="10000"/>
          </a:bodyPr>
          <a:lstStyle/>
          <a:p>
            <a:r>
              <a:rPr lang="en-US" dirty="0"/>
              <a:t>For a case study, the researcher needs to select a site or sites to study, such as programs, events, processes, activities, individuals, or several individuals. Although Stake (1995) refers to an individual as an appropriate “case,” I turn to the narrative biographical approach or the life history approach in studying a single individual. However, the study of multiple individuals, each defined as a case and considered a collective case study, is acceptable practice</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55000" lnSpcReduction="20000"/>
          </a:bodyPr>
          <a:lstStyle/>
          <a:p>
            <a:r>
              <a:rPr lang="en-US" dirty="0"/>
              <a:t>Experiences in Learning Qualitative Research: A Qualitative Case Study” </a:t>
            </a:r>
          </a:p>
          <a:p>
            <a:r>
              <a:rPr lang="en-US" dirty="0"/>
              <a:t>Dear Participant, </a:t>
            </a:r>
          </a:p>
          <a:p>
            <a:r>
              <a:rPr lang="en-US" dirty="0"/>
              <a:t>The following information is provided for you to decide whether you wish to participate in the present study. You should be aware that you are free to decide not to participate or to withdraw at any time without affecting your relationship with this department, the instructor, or the University of Nebraska–Lincoln. </a:t>
            </a:r>
          </a:p>
          <a:p>
            <a:r>
              <a:rPr lang="en-US" dirty="0"/>
              <a:t>The purpose of this study is to understand the process of learning qualitative research in a doctoral-level college course. The procedure will be a single, holistic case study design. At this stage in the research, process will be generally defined as perceptions of the course and making sense out of qualitative research at different phases in the course. </a:t>
            </a:r>
          </a:p>
          <a:p>
            <a:r>
              <a:rPr lang="en-US" dirty="0"/>
              <a:t>Data will be collected at three points—at the beginning of the course, at the midpoint, and at the end of the course. Data collection will involve documents (journal entries made by students and the instructor, student evaluations of the class and the research procedure), audiovisual material (a videotape of the class), interviews (transcripts of interviews between students), and classroom observation field notes (made by students and the instructor). Individuals involved in the data collection will be the instructor and the students in the class.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For case study research, </a:t>
            </a:r>
            <a:r>
              <a:rPr lang="en-US" dirty="0" smtClean="0"/>
              <a:t>do </a:t>
            </a:r>
            <a:r>
              <a:rPr lang="en-US" dirty="0"/>
              <a:t>not include more than 4 or 5 case studies in a single study. This number should provide ample opportunity to identify themes of the cases as well as conduct cross-case theme analysis. Wolcott (2008a) has recommended that any case over 1 dilutes the level of detail that a researcher can provide</a:t>
            </a:r>
            <a:r>
              <a:rPr lang="en-US" dirty="0" smtClean="0"/>
              <a:t>.</a:t>
            </a:r>
            <a:endParaRPr lang="en-US" b="1" dirty="0" smtClean="0"/>
          </a:p>
          <a:p>
            <a:r>
              <a:rPr lang="en-US" b="1" dirty="0" smtClean="0"/>
              <a:t>Forms of Data</a:t>
            </a:r>
          </a:p>
          <a:p>
            <a:r>
              <a:rPr lang="en-US" dirty="0" smtClean="0"/>
              <a:t>Yin </a:t>
            </a:r>
            <a:r>
              <a:rPr lang="en-US" dirty="0"/>
              <a:t>referred to six forms: documents, archival records, interviews, direct observation, participant observation, and physical artifacts.</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a:t>In case study research, Yin (2009) also recommends a pilot test to refine data collection plans and develop relevant lines of questions. These pilot cases are selected on the basis of convenience, access, and geographic proximity</a:t>
            </a:r>
            <a:r>
              <a:rPr lang="en-US" dirty="0" smtClean="0"/>
              <a:t>.</a:t>
            </a:r>
          </a:p>
          <a:p>
            <a:r>
              <a:rPr lang="en-US" dirty="0"/>
              <a:t>Data organization </a:t>
            </a:r>
            <a:r>
              <a:rPr lang="en-US" dirty="0" smtClean="0"/>
              <a:t>(Create </a:t>
            </a:r>
            <a:r>
              <a:rPr lang="en-US" dirty="0"/>
              <a:t>and organize files for data </a:t>
            </a:r>
            <a:r>
              <a:rPr lang="en-US" dirty="0" smtClean="0"/>
              <a:t>)</a:t>
            </a:r>
            <a:r>
              <a:rPr lang="en-US" dirty="0"/>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TotalTime>
  <Words>932</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Case Study </vt:lpstr>
      <vt:lpstr>Case Study</vt:lpstr>
      <vt:lpstr>Conti..</vt:lpstr>
      <vt:lpstr>Conti..</vt:lpstr>
      <vt:lpstr>Conti..</vt:lpstr>
      <vt:lpstr>Conti..</vt:lpstr>
      <vt:lpstr>Example</vt:lpstr>
      <vt:lpstr>Sample Size</vt:lpstr>
      <vt:lpstr>Conti…</vt:lpstr>
      <vt:lpstr>Conti..</vt:lpstr>
      <vt:lpstr>Conti…</vt:lpstr>
      <vt:lpstr>Case study writing structure</vt:lpstr>
      <vt:lpstr>Conti..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dc:title>
  <dc:creator>user</dc:creator>
  <cp:lastModifiedBy>rubab</cp:lastModifiedBy>
  <cp:revision>46</cp:revision>
  <dcterms:created xsi:type="dcterms:W3CDTF">2013-06-29T10:41:55Z</dcterms:created>
  <dcterms:modified xsi:type="dcterms:W3CDTF">2020-10-12T15:49:52Z</dcterms:modified>
</cp:coreProperties>
</file>